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82" r:id="rId7"/>
    <p:sldId id="291" r:id="rId8"/>
    <p:sldId id="262" r:id="rId9"/>
    <p:sldId id="287" r:id="rId10"/>
    <p:sldId id="279" r:id="rId11"/>
    <p:sldId id="285" r:id="rId12"/>
    <p:sldId id="283" r:id="rId13"/>
    <p:sldId id="289" r:id="rId14"/>
    <p:sldId id="292" r:id="rId15"/>
    <p:sldId id="281" r:id="rId16"/>
    <p:sldId id="278" r:id="rId17"/>
    <p:sldId id="290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/>
    <p:restoredTop sz="94666"/>
  </p:normalViewPr>
  <p:slideViewPr>
    <p:cSldViewPr>
      <p:cViewPr varScale="1">
        <p:scale>
          <a:sx n="102" d="100"/>
          <a:sy n="102" d="100"/>
        </p:scale>
        <p:origin x="132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6B601-829C-C341-BD71-242BFDEA1A31}" type="datetimeFigureOut">
              <a:rPr lang="en-US" smtClean="0"/>
              <a:t>2/24/19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AE0EA-0B6C-754F-AE11-78EB932E9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31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2EA8E-A52F-AC42-BA5C-1BC8A1963021}" type="datetime1">
              <a:rPr lang="en-SG" smtClean="0"/>
              <a:t>24/2/19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4BF-6FCC-491F-9802-599B98E3D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5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F66C2-0231-7942-A962-9939306E5ED2}" type="datetime1">
              <a:rPr lang="en-SG" smtClean="0"/>
              <a:t>24/2/19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4BF-6FCC-491F-9802-599B98E3D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96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DCD7-3282-D940-8F70-A8E230AC82B9}" type="datetime1">
              <a:rPr lang="en-SG" smtClean="0"/>
              <a:t>24/2/19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4BF-6FCC-491F-9802-599B98E3D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56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09479-238B-3744-8BB3-E5CD600F18F7}" type="datetime1">
              <a:rPr lang="en-SG" smtClean="0"/>
              <a:t>24/2/19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4BF-6FCC-491F-9802-599B98E3D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13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59954-8BD4-5E43-B633-3DDAACEFFD4D}" type="datetime1">
              <a:rPr lang="en-SG" smtClean="0"/>
              <a:t>24/2/19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4BF-6FCC-491F-9802-599B98E3D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0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D44DF-695E-4F4A-A56E-771DD32A2338}" type="datetime1">
              <a:rPr lang="en-SG" smtClean="0"/>
              <a:t>24/2/19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4BF-6FCC-491F-9802-599B98E3D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76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3591-161C-9E4A-9C67-6B0B3C1FA8D3}" type="datetime1">
              <a:rPr lang="en-SG" smtClean="0"/>
              <a:t>24/2/19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4BF-6FCC-491F-9802-599B98E3D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32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4CB8-7275-3C47-829F-CC6163E7357D}" type="datetime1">
              <a:rPr lang="en-SG" smtClean="0"/>
              <a:t>24/2/19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4BF-6FCC-491F-9802-599B98E3D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72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FC34-AC70-D04B-8CCF-AD799B09513B}" type="datetime1">
              <a:rPr lang="en-SG" smtClean="0"/>
              <a:t>24/2/19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4BF-6FCC-491F-9802-599B98E3D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24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D7CC0-1DEC-BE4E-AD5E-F2BA4844C621}" type="datetime1">
              <a:rPr lang="en-SG" smtClean="0"/>
              <a:t>24/2/19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4BF-6FCC-491F-9802-599B98E3D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43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3396-554F-2949-95C2-2C17D6725F5A}" type="datetime1">
              <a:rPr lang="en-SG" smtClean="0"/>
              <a:t>24/2/19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4BF-6FCC-491F-9802-599B98E3D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09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6F35D-24EC-5F48-AC4E-F4C857E1A38F}" type="datetime1">
              <a:rPr lang="en-SG" smtClean="0"/>
              <a:t>24/2/19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E64BF-6FCC-491F-9802-599B98E3D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4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1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6.wmf"/><Relationship Id="rId4" Type="http://schemas.openxmlformats.org/officeDocument/2006/relationships/image" Target="../media/image13.wmf"/><Relationship Id="rId9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47800"/>
            <a:ext cx="8305800" cy="14700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Differentially Private Collaborative Learning for the IoT Edge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886200"/>
            <a:ext cx="6858000" cy="19812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Linshan Jiang</a:t>
            </a:r>
            <a:r>
              <a:rPr lang="en-US" sz="2400" baseline="30000" dirty="0">
                <a:solidFill>
                  <a:schemeClr val="tx1"/>
                </a:solidFill>
              </a:rPr>
              <a:t>1</a:t>
            </a:r>
            <a:r>
              <a:rPr lang="en-US" sz="2400" dirty="0">
                <a:solidFill>
                  <a:schemeClr val="tx1"/>
                </a:solidFill>
              </a:rPr>
              <a:t>     </a:t>
            </a:r>
            <a:r>
              <a:rPr lang="en-US" sz="2400" dirty="0" err="1">
                <a:solidFill>
                  <a:schemeClr val="tx1"/>
                </a:solidFill>
              </a:rPr>
              <a:t>Xin</a:t>
            </a:r>
            <a:r>
              <a:rPr lang="en-US" sz="2400" dirty="0">
                <a:solidFill>
                  <a:schemeClr val="tx1"/>
                </a:solidFill>
              </a:rPr>
              <a:t> Lou</a:t>
            </a:r>
            <a:r>
              <a:rPr lang="en-US" sz="2400" baseline="300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     </a:t>
            </a:r>
            <a:r>
              <a:rPr lang="en-US" sz="2400" dirty="0" err="1">
                <a:solidFill>
                  <a:schemeClr val="tx1"/>
                </a:solidFill>
              </a:rPr>
              <a:t>Rui</a:t>
            </a:r>
            <a:r>
              <a:rPr lang="en-US" sz="2400" dirty="0">
                <a:solidFill>
                  <a:schemeClr val="tx1"/>
                </a:solidFill>
              </a:rPr>
              <a:t> Tan</a:t>
            </a:r>
            <a:r>
              <a:rPr lang="en-US" sz="2400" baseline="30000" dirty="0">
                <a:solidFill>
                  <a:schemeClr val="tx1"/>
                </a:solidFill>
              </a:rPr>
              <a:t>1     </a:t>
            </a:r>
            <a:r>
              <a:rPr lang="en-US" altLang="zh-CN" sz="2400" dirty="0">
                <a:solidFill>
                  <a:schemeClr val="tx1"/>
                </a:solidFill>
              </a:rPr>
              <a:t>Jun</a:t>
            </a:r>
            <a:r>
              <a:rPr lang="en-US" sz="2400" dirty="0">
                <a:solidFill>
                  <a:schemeClr val="tx1"/>
                </a:solidFill>
              </a:rPr>
              <a:t> Zhao</a:t>
            </a:r>
            <a:r>
              <a:rPr lang="en-US" sz="2400" baseline="30000" dirty="0">
                <a:solidFill>
                  <a:schemeClr val="tx1"/>
                </a:solidFill>
              </a:rPr>
              <a:t>1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baseline="30000" dirty="0">
                <a:solidFill>
                  <a:schemeClr val="tx1"/>
                </a:solidFill>
              </a:rPr>
              <a:t>1</a:t>
            </a:r>
            <a:r>
              <a:rPr lang="en-US" sz="2400" dirty="0">
                <a:solidFill>
                  <a:schemeClr val="tx1"/>
                </a:solidFill>
              </a:rPr>
              <a:t>Nanyang Technological University</a:t>
            </a:r>
          </a:p>
          <a:p>
            <a:r>
              <a:rPr lang="en-US" sz="2400" baseline="300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Illinois at Singapore </a:t>
            </a:r>
            <a:r>
              <a:rPr lang="en-US" sz="2400" dirty="0" err="1">
                <a:solidFill>
                  <a:schemeClr val="tx1"/>
                </a:solidFill>
              </a:rPr>
              <a:t>Pte</a:t>
            </a:r>
            <a:r>
              <a:rPr lang="en-US" sz="2400" dirty="0">
                <a:solidFill>
                  <a:schemeClr val="tx1"/>
                </a:solidFill>
              </a:rPr>
              <a:t> Ltd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0" y="6172200"/>
            <a:ext cx="6788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2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International Workshop on Crowd Intelligence for Smart Cities: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Technology and Applications (CISC 2019), Beijing</a:t>
            </a:r>
          </a:p>
        </p:txBody>
      </p:sp>
    </p:spTree>
    <p:extLst>
      <p:ext uri="{BB962C8B-B14F-4D97-AF65-F5344CB8AC3E}">
        <p14:creationId xmlns:p14="http://schemas.microsoft.com/office/powerpoint/2010/main" val="2534943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E71CD-517B-4640-93AE-771D56551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Differential Privacy (DP)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29630-2768-4A51-845E-471DE35C4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334000"/>
          </a:xfrm>
        </p:spPr>
        <p:txBody>
          <a:bodyPr>
            <a:normAutofit/>
          </a:bodyPr>
          <a:lstStyle/>
          <a:p>
            <a:r>
              <a:rPr lang="en-US" altLang="zh-CN" dirty="0"/>
              <a:t>An i</a:t>
            </a:r>
            <a:r>
              <a:rPr lang="en-US" dirty="0"/>
              <a:t>nformation-theoretic privacy definition</a:t>
            </a:r>
          </a:p>
          <a:p>
            <a:pPr lvl="1"/>
            <a:r>
              <a:rPr lang="en-US" dirty="0"/>
              <a:t>A randomized algorithm </a:t>
            </a:r>
            <a:r>
              <a:rPr lang="en-US" i="1" dirty="0"/>
              <a:t>A</a:t>
            </a:r>
            <a:r>
              <a:rPr lang="en-US" dirty="0"/>
              <a:t> gives </a:t>
            </a:r>
            <a:r>
              <a:rPr lang="el-GR" dirty="0"/>
              <a:t>ε</a:t>
            </a:r>
            <a:r>
              <a:rPr lang="en-US" dirty="0"/>
              <a:t>-DP, if for all adjacent datasets 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en-US" dirty="0"/>
              <a:t> and </a:t>
            </a:r>
            <a:r>
              <a:rPr lang="en-US" i="1" dirty="0"/>
              <a:t>D</a:t>
            </a:r>
            <a:r>
              <a:rPr lang="en-US" baseline="-25000" dirty="0"/>
              <a:t>2</a:t>
            </a:r>
            <a:r>
              <a:rPr lang="en-US" dirty="0"/>
              <a:t> differing on at most one element:</a:t>
            </a:r>
          </a:p>
          <a:p>
            <a:pPr lvl="1"/>
            <a:r>
              <a:rPr lang="en-US" dirty="0"/>
              <a:t>When </a:t>
            </a:r>
            <a:r>
              <a:rPr lang="el-GR" dirty="0"/>
              <a:t>ε</a:t>
            </a:r>
            <a:r>
              <a:rPr lang="en-US" dirty="0"/>
              <a:t> is very small,</a:t>
            </a:r>
            <a:br>
              <a:rPr lang="en-US" dirty="0"/>
            </a:br>
            <a:r>
              <a:rPr lang="en-US" dirty="0"/>
              <a:t>i.e., </a:t>
            </a:r>
            <a:r>
              <a:rPr lang="en-US" i="1" dirty="0"/>
              <a:t>A</a:t>
            </a:r>
            <a:r>
              <a:rPr lang="en-US" dirty="0"/>
              <a:t>(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en-US" dirty="0"/>
              <a:t>) and </a:t>
            </a:r>
            <a:r>
              <a:rPr lang="en-US" i="1" dirty="0"/>
              <a:t>A</a:t>
            </a:r>
            <a:r>
              <a:rPr lang="en-US" dirty="0"/>
              <a:t>(</a:t>
            </a:r>
            <a:r>
              <a:rPr lang="en-US" i="1" dirty="0"/>
              <a:t>D</a:t>
            </a:r>
            <a:r>
              <a:rPr lang="en-US" baseline="-25000" dirty="0"/>
              <a:t>2</a:t>
            </a:r>
            <a:r>
              <a:rPr lang="en-US" dirty="0"/>
              <a:t>) are nearly indistinguishable</a:t>
            </a:r>
          </a:p>
          <a:p>
            <a:endParaRPr lang="en-US" dirty="0"/>
          </a:p>
          <a:p>
            <a:r>
              <a:rPr lang="el-GR" dirty="0"/>
              <a:t>ε</a:t>
            </a:r>
            <a:r>
              <a:rPr lang="en-US" dirty="0"/>
              <a:t>-DP for features sent to coordinator</a:t>
            </a:r>
          </a:p>
          <a:p>
            <a:pPr lvl="1"/>
            <a:r>
              <a:rPr lang="en-US" dirty="0"/>
              <a:t>Quantifiable indistinguishability of features yielded by the edge devices against the coordinator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071875"/>
              </p:ext>
            </p:extLst>
          </p:nvPr>
        </p:nvGraphicFramePr>
        <p:xfrm>
          <a:off x="3352800" y="2711450"/>
          <a:ext cx="46132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" name="Microsoft Equation 3.0" r:id="rId3" imgW="2412720" imgH="215640" progId="Equation.3">
                  <p:embed/>
                </p:oleObj>
              </mc:Choice>
              <mc:Fallback>
                <p:oleObj name="Microsoft Equation 3.0" r:id="rId3" imgW="24127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52800" y="2711450"/>
                        <a:ext cx="4613275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162706"/>
              </p:ext>
            </p:extLst>
          </p:nvPr>
        </p:nvGraphicFramePr>
        <p:xfrm>
          <a:off x="4419600" y="3244850"/>
          <a:ext cx="369093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" name="Microsoft Equation 3.0" r:id="rId5" imgW="1930320" imgH="215640" progId="Equation.3">
                  <p:embed/>
                </p:oleObj>
              </mc:Choice>
              <mc:Fallback>
                <p:oleObj name="Microsoft Equation 3.0" r:id="rId5" imgW="1930320" imgH="215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3244850"/>
                        <a:ext cx="3690938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4EB27-A3A0-304C-ACD5-546C3460D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4BF-6FCC-491F-9802-599B98E3DF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96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33388-26B6-4CF6-A90D-9C7E03047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DP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F72FD-6AE9-4A56-A14F-783C74370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Laplace mechanism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Dwork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et al]</a:t>
            </a:r>
          </a:p>
          <a:p>
            <a:endParaRPr lang="en-US" dirty="0"/>
          </a:p>
          <a:p>
            <a:pPr lvl="1"/>
            <a:r>
              <a:rPr lang="en-US" i="1" dirty="0" err="1"/>
              <a:t>n</a:t>
            </a:r>
            <a:r>
              <a:rPr lang="en-US" i="1" baseline="-25000" dirty="0" err="1"/>
              <a:t>i</a:t>
            </a:r>
            <a:r>
              <a:rPr lang="en-US" dirty="0"/>
              <a:t> is drawn from Lap(</a:t>
            </a:r>
            <a:r>
              <a:rPr lang="en-US" i="1" dirty="0"/>
              <a:t>S</a:t>
            </a:r>
            <a:r>
              <a:rPr lang="en-US" dirty="0"/>
              <a:t>(</a:t>
            </a:r>
            <a:r>
              <a:rPr lang="en-US" i="1" dirty="0"/>
              <a:t>F</a:t>
            </a:r>
            <a:r>
              <a:rPr lang="en-US" dirty="0"/>
              <a:t>)/</a:t>
            </a:r>
            <a:r>
              <a:rPr lang="el-GR" dirty="0"/>
              <a:t>ε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Global sensitivity</a:t>
            </a:r>
          </a:p>
          <a:p>
            <a:endParaRPr lang="en-US" dirty="0"/>
          </a:p>
          <a:p>
            <a:r>
              <a:rPr lang="en-US" dirty="0"/>
              <a:t>Difficult to determine global sensitivity after conv layers</a:t>
            </a:r>
          </a:p>
          <a:p>
            <a:pPr lvl="1"/>
            <a:r>
              <a:rPr lang="en-US" dirty="0"/>
              <a:t>Depends on data and conv layer parameters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167110"/>
              </p:ext>
            </p:extLst>
          </p:nvPr>
        </p:nvGraphicFramePr>
        <p:xfrm>
          <a:off x="2667000" y="2209800"/>
          <a:ext cx="3492500" cy="479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8" name="Microsoft Equation 3.0" r:id="rId3" imgW="1663560" imgH="228600" progId="Equation.3">
                  <p:embed/>
                </p:oleObj>
              </mc:Choice>
              <mc:Fallback>
                <p:oleObj name="Microsoft Equation 3.0" r:id="rId3" imgW="166356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67000" y="2209800"/>
                        <a:ext cx="3492500" cy="479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6955959"/>
              </p:ext>
            </p:extLst>
          </p:nvPr>
        </p:nvGraphicFramePr>
        <p:xfrm>
          <a:off x="3852863" y="3352800"/>
          <a:ext cx="386238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9" name="Microsoft Equation 3.0" r:id="rId5" imgW="2145960" imgH="253800" progId="Equation.3">
                  <p:embed/>
                </p:oleObj>
              </mc:Choice>
              <mc:Fallback>
                <p:oleObj name="Microsoft Equation 3.0" r:id="rId5" imgW="2145960" imgH="25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52863" y="3352800"/>
                        <a:ext cx="3862387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850A7-1D11-084F-9AD4-5B620DC86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4BF-6FCC-491F-9802-599B98E3DF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4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AB80BA-B237-7C4B-8FA6-90FC7491D177}"/>
              </a:ext>
            </a:extLst>
          </p:cNvPr>
          <p:cNvSpPr/>
          <p:nvPr/>
        </p:nvSpPr>
        <p:spPr>
          <a:xfrm>
            <a:off x="-228600" y="4267200"/>
            <a:ext cx="9525000" cy="23484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C85EF-0F48-44B8-96D8-6CD8527B0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Batch Normalization (BN)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9020F-DFB9-4AFC-8605-267B849C5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BN is often used to avoid gradient exploding and vanishing problems</a:t>
            </a:r>
          </a:p>
          <a:p>
            <a:pPr lvl="1"/>
            <a:r>
              <a:rPr lang="en-US" dirty="0"/>
              <a:t>Normalize every batch of outputs from a layer</a:t>
            </a:r>
          </a:p>
          <a:p>
            <a:pPr lvl="1"/>
            <a:r>
              <a:rPr lang="en-US" i="1" dirty="0" err="1"/>
              <a:t>X</a:t>
            </a:r>
            <a:r>
              <a:rPr lang="en-US" i="1" baseline="-25000" dirty="0" err="1"/>
              <a:t>i,j,k</a:t>
            </a:r>
            <a:r>
              <a:rPr lang="en-US" dirty="0"/>
              <a:t> denotes the pixel value at (</a:t>
            </a:r>
            <a:r>
              <a:rPr lang="en-US" i="1" dirty="0"/>
              <a:t>i</a:t>
            </a:r>
            <a:r>
              <a:rPr lang="en-US" dirty="0"/>
              <a:t>, </a:t>
            </a:r>
            <a:r>
              <a:rPr lang="en-US" i="1" dirty="0"/>
              <a:t>j</a:t>
            </a:r>
            <a:r>
              <a:rPr lang="en-US" dirty="0"/>
              <a:t>) of the </a:t>
            </a:r>
            <a:r>
              <a:rPr lang="en-US" i="1" dirty="0"/>
              <a:t>k</a:t>
            </a:r>
            <a:r>
              <a:rPr lang="en-US" baseline="30000" dirty="0"/>
              <a:t>th </a:t>
            </a:r>
            <a:r>
              <a:rPr lang="en-US" dirty="0"/>
              <a:t>output in a batch (batch size = </a:t>
            </a:r>
            <a:r>
              <a:rPr lang="en-US" i="1" dirty="0"/>
              <a:t>N</a:t>
            </a:r>
            <a:r>
              <a:rPr lang="en-US" dirty="0"/>
              <a:t>)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6223062"/>
              </p:ext>
            </p:extLst>
          </p:nvPr>
        </p:nvGraphicFramePr>
        <p:xfrm>
          <a:off x="2133600" y="4357141"/>
          <a:ext cx="1752600" cy="976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6" name="Microsoft Equation 3.0" r:id="rId3" imgW="774360" imgH="431640" progId="Equation.3">
                  <p:embed/>
                </p:oleObj>
              </mc:Choice>
              <mc:Fallback>
                <p:oleObj name="Microsoft Equation 3.0" r:id="rId3" imgW="77436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3600" y="4357141"/>
                        <a:ext cx="1752600" cy="9768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8743225"/>
              </p:ext>
            </p:extLst>
          </p:nvPr>
        </p:nvGraphicFramePr>
        <p:xfrm>
          <a:off x="2133600" y="5480842"/>
          <a:ext cx="4826000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7" name="Microsoft Equation 3.0" r:id="rId5" imgW="2133360" imgH="431640" progId="Equation.3">
                  <p:embed/>
                </p:oleObj>
              </mc:Choice>
              <mc:Fallback>
                <p:oleObj name="Microsoft Equation 3.0" r:id="rId5" imgW="2133360" imgH="431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5480842"/>
                        <a:ext cx="4826000" cy="97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61E2A-90D2-1C49-99DB-2C1A201D2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4BF-6FCC-491F-9802-599B98E3DF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86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573786" y="1676400"/>
            <a:ext cx="3352800" cy="2057400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81000" y="1600200"/>
            <a:ext cx="2209800" cy="2057400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Global Sensitivity &amp; DP-CNN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685800" y="1614487"/>
          <a:ext cx="1752600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7" name="Microsoft Equation 3.0" r:id="rId3" imgW="774360" imgH="431640" progId="Equation.3">
                  <p:embed/>
                </p:oleObj>
              </mc:Choice>
              <mc:Fallback>
                <p:oleObj name="Microsoft Equation 3.0" r:id="rId3" imgW="774360" imgH="43164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614487"/>
                        <a:ext cx="1752600" cy="97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646113" y="2590800"/>
          <a:ext cx="186848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8" name="Microsoft Equation 3.0" r:id="rId5" imgW="825480" imgH="431640" progId="Equation.3">
                  <p:embed/>
                </p:oleObj>
              </mc:Choice>
              <mc:Fallback>
                <p:oleObj name="Microsoft Equation 3.0" r:id="rId5" imgW="825480" imgH="43164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113" y="2590800"/>
                        <a:ext cx="1868487" cy="97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5562600" y="2514600"/>
          <a:ext cx="32766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9" name="Microsoft Equation 3.0" r:id="rId7" imgW="1638000" imgH="266400" progId="Equation.3">
                  <p:embed/>
                </p:oleObj>
              </mc:Choice>
              <mc:Fallback>
                <p:oleObj name="Microsoft Equation 3.0" r:id="rId7" imgW="1638000" imgH="266400" progId="Equation.3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62600" y="2514600"/>
                        <a:ext cx="32766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ight Arrow 9"/>
          <p:cNvSpPr/>
          <p:nvPr/>
        </p:nvSpPr>
        <p:spPr>
          <a:xfrm>
            <a:off x="2819400" y="2438400"/>
            <a:ext cx="2618414" cy="395331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562600" y="4343400"/>
            <a:ext cx="3352800" cy="2057400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Global sensitivity</a:t>
            </a:r>
          </a:p>
          <a:p>
            <a:pPr algn="ctr"/>
            <a:endParaRPr lang="en-US" sz="2800" dirty="0">
              <a:solidFill>
                <a:schemeClr val="tx1"/>
              </a:solidFill>
            </a:endParaRPr>
          </a:p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6048130" y="5454475"/>
          <a:ext cx="2410070" cy="56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0" name="Microsoft Equation 3.0" r:id="rId9" imgW="1028520" imgH="241200" progId="Equation.3">
                  <p:embed/>
                </p:oleObj>
              </mc:Choice>
              <mc:Fallback>
                <p:oleObj name="Microsoft Equation 3.0" r:id="rId9" imgW="1028520" imgH="241200" progId="Equation.3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48130" y="5454475"/>
                        <a:ext cx="2410070" cy="56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Down Arrow 13"/>
          <p:cNvSpPr/>
          <p:nvPr/>
        </p:nvSpPr>
        <p:spPr>
          <a:xfrm>
            <a:off x="7086600" y="3886200"/>
            <a:ext cx="457200" cy="381000"/>
          </a:xfrm>
          <a:prstGeom prst="downArrow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168884" y="1828800"/>
            <a:ext cx="1860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Cauchy-Schwarz</a:t>
            </a:r>
          </a:p>
          <a:p>
            <a:pPr algn="ctr"/>
            <a:r>
              <a:rPr lang="en-US" sz="2000" dirty="0"/>
              <a:t>inequality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39ABEE0-1A74-F245-AE86-A16601DDA1A2}"/>
              </a:ext>
            </a:extLst>
          </p:cNvPr>
          <p:cNvGrpSpPr/>
          <p:nvPr/>
        </p:nvGrpSpPr>
        <p:grpSpPr>
          <a:xfrm>
            <a:off x="457200" y="4191000"/>
            <a:ext cx="4732242" cy="1981200"/>
            <a:chOff x="457200" y="4191000"/>
            <a:chExt cx="4732242" cy="19812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034017B-D6E9-934C-854A-19E568130637}"/>
                </a:ext>
              </a:extLst>
            </p:cNvPr>
            <p:cNvSpPr/>
            <p:nvPr/>
          </p:nvSpPr>
          <p:spPr>
            <a:xfrm>
              <a:off x="457200" y="4572000"/>
              <a:ext cx="838200" cy="1600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2060"/>
                  </a:solidFill>
                </a:rPr>
                <a:t>conv layers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1E4295-DE6D-8B4D-9756-32C6D006BD5C}"/>
                </a:ext>
              </a:extLst>
            </p:cNvPr>
            <p:cNvSpPr/>
            <p:nvPr/>
          </p:nvSpPr>
          <p:spPr>
            <a:xfrm>
              <a:off x="1361830" y="4566781"/>
              <a:ext cx="543170" cy="1600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rgbClr val="002060"/>
                  </a:solidFill>
                </a:rPr>
                <a:t>BN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BF04396-9EE0-584D-A912-A1BCC180B763}"/>
                </a:ext>
              </a:extLst>
            </p:cNvPr>
            <p:cNvSpPr/>
            <p:nvPr/>
          </p:nvSpPr>
          <p:spPr>
            <a:xfrm>
              <a:off x="1981200" y="4572000"/>
              <a:ext cx="543170" cy="1600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</a:rPr>
                <a:t>noisification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D31F97D-5290-6C4A-A50C-0C120D307AA8}"/>
                </a:ext>
              </a:extLst>
            </p:cNvPr>
            <p:cNvSpPr/>
            <p:nvPr/>
          </p:nvSpPr>
          <p:spPr>
            <a:xfrm>
              <a:off x="4114800" y="4572000"/>
              <a:ext cx="838200" cy="1600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2060"/>
                  </a:solidFill>
                </a:rPr>
                <a:t>dense layers</a:t>
              </a:r>
            </a:p>
          </p:txBody>
        </p:sp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1D277DD3-7257-8942-B602-68F5809D0261}"/>
                </a:ext>
              </a:extLst>
            </p:cNvPr>
            <p:cNvSpPr/>
            <p:nvPr/>
          </p:nvSpPr>
          <p:spPr>
            <a:xfrm>
              <a:off x="2878344" y="4953000"/>
              <a:ext cx="931656" cy="838200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5EEC67F-7854-C740-816E-6C899638EB9E}"/>
                </a:ext>
              </a:extLst>
            </p:cNvPr>
            <p:cNvSpPr txBox="1"/>
            <p:nvPr/>
          </p:nvSpPr>
          <p:spPr>
            <a:xfrm>
              <a:off x="2864933" y="5151943"/>
              <a:ext cx="945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Internet</a:t>
              </a:r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873B4146-69A6-0F40-81D1-8E2F5A28E0C1}"/>
                </a:ext>
              </a:extLst>
            </p:cNvPr>
            <p:cNvSpPr/>
            <p:nvPr/>
          </p:nvSpPr>
          <p:spPr>
            <a:xfrm>
              <a:off x="3870442" y="5285462"/>
              <a:ext cx="228600" cy="152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4175D0B4-EA5E-1643-806A-56CDD55819F7}"/>
                </a:ext>
              </a:extLst>
            </p:cNvPr>
            <p:cNvSpPr/>
            <p:nvPr/>
          </p:nvSpPr>
          <p:spPr>
            <a:xfrm>
              <a:off x="2580351" y="5285462"/>
              <a:ext cx="228600" cy="152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C0908E5-47A1-5141-ACC1-A8F745C22E2C}"/>
                </a:ext>
              </a:extLst>
            </p:cNvPr>
            <p:cNvCxnSpPr/>
            <p:nvPr/>
          </p:nvCxnSpPr>
          <p:spPr>
            <a:xfrm flipH="1">
              <a:off x="2590800" y="5562600"/>
              <a:ext cx="2286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6F7D4AC-61A8-E14F-853C-D659EE13A78A}"/>
                </a:ext>
              </a:extLst>
            </p:cNvPr>
            <p:cNvCxnSpPr/>
            <p:nvPr/>
          </p:nvCxnSpPr>
          <p:spPr>
            <a:xfrm flipH="1">
              <a:off x="3810000" y="5562600"/>
              <a:ext cx="2286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E669746-D751-D04C-BA0A-D62C96EAC9CD}"/>
                </a:ext>
              </a:extLst>
            </p:cNvPr>
            <p:cNvSpPr txBox="1"/>
            <p:nvPr/>
          </p:nvSpPr>
          <p:spPr>
            <a:xfrm>
              <a:off x="863501" y="4195361"/>
              <a:ext cx="1230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participant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DC4480D-5204-0C44-99F6-4B867E41977E}"/>
                </a:ext>
              </a:extLst>
            </p:cNvPr>
            <p:cNvSpPr txBox="1"/>
            <p:nvPr/>
          </p:nvSpPr>
          <p:spPr>
            <a:xfrm>
              <a:off x="3886200" y="4191000"/>
              <a:ext cx="1303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coordinator</a:t>
              </a:r>
            </a:p>
          </p:txBody>
        </p:sp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FB4234F3-9848-8240-A308-72DC0AED6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4BF-6FCC-491F-9802-599B98E3DF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810E3-5A2E-8D46-8962-C8628DBF3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86CCF-AFF1-8E46-A9F8-F6032E694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 &amp; Related Work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Objective &amp; Approach</a:t>
            </a:r>
          </a:p>
          <a:p>
            <a:r>
              <a:rPr lang="en-US" dirty="0"/>
              <a:t>Evaluation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6B4C2-5EE6-2C44-BEAA-CC819147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4BF-6FCC-491F-9802-599B98E3DFC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18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711A2-5659-408D-BB5A-31DFC154B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Performance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9B349-A9D5-411C-830E-BEF7B528F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MNIST dataset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Partitioned DP-CNN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482292-D2FC-4A5E-BA82-4E747EC77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286000"/>
            <a:ext cx="5638800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1F1DC4-5FC3-4CB4-8095-C96A6CE6A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" y="3857626"/>
            <a:ext cx="7839075" cy="28575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FF4A6-866F-E847-9A8B-AD362DB7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4BF-6FCC-491F-9802-599B98E3DF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35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A3D29-5DD0-4440-8C9D-863C21091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Impact of DP Noises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E449C5-8E61-486C-B195-868E8BADA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85" y="2057400"/>
            <a:ext cx="4222315" cy="3006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764027-D20B-4A9C-BF36-154F3D0409B5}"/>
              </a:ext>
            </a:extLst>
          </p:cNvPr>
          <p:cNvSpPr txBox="1"/>
          <p:nvPr/>
        </p:nvSpPr>
        <p:spPr>
          <a:xfrm>
            <a:off x="292737" y="1688068"/>
            <a:ext cx="1917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3% accuracy loss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7A5DDBD-E5F1-4B99-B0B4-B7AD2B1A2A25}"/>
              </a:ext>
            </a:extLst>
          </p:cNvPr>
          <p:cNvCxnSpPr/>
          <p:nvPr/>
        </p:nvCxnSpPr>
        <p:spPr>
          <a:xfrm>
            <a:off x="914400" y="2057400"/>
            <a:ext cx="762000" cy="6096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637270E-75EA-B545-837F-01A890D07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55" y="2057400"/>
            <a:ext cx="4133645" cy="29781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27F733-2D0B-1C41-AFB4-E04FFB4D51B3}"/>
              </a:ext>
            </a:extLst>
          </p:cNvPr>
          <p:cNvSpPr txBox="1"/>
          <p:nvPr/>
        </p:nvSpPr>
        <p:spPr>
          <a:xfrm>
            <a:off x="1524000" y="5269468"/>
            <a:ext cx="2806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DP noises added to features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B85047-DB6F-7C41-B84D-F2F9E4D9DD14}"/>
              </a:ext>
            </a:extLst>
          </p:cNvPr>
          <p:cNvSpPr txBox="1"/>
          <p:nvPr/>
        </p:nvSpPr>
        <p:spPr>
          <a:xfrm>
            <a:off x="5756036" y="5269468"/>
            <a:ext cx="2854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DP noises added to raw data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BBF6224-90CD-0E49-ABD2-412FB2CFA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4BF-6FCC-491F-9802-599B98E3DF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47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89B139-16DE-FA45-B308-4E067F25E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219200"/>
            <a:ext cx="4648200" cy="3227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D05CCC-2B20-5949-9EC4-12EE60BA5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Impact of Batch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68061-E821-5D43-B630-8BC5683DB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267200"/>
            <a:ext cx="8229600" cy="2590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CNN with BN but no DP</a:t>
            </a:r>
          </a:p>
          <a:p>
            <a:pPr lvl="1"/>
            <a:r>
              <a:rPr lang="en-US" dirty="0"/>
              <a:t>0.2% accuracy loss when </a:t>
            </a:r>
            <a:r>
              <a:rPr lang="en-US" i="1" dirty="0"/>
              <a:t>N</a:t>
            </a:r>
            <a:r>
              <a:rPr lang="en-US" dirty="0"/>
              <a:t> is from 32 to 128</a:t>
            </a:r>
          </a:p>
          <a:p>
            <a:r>
              <a:rPr lang="en-US" dirty="0"/>
              <a:t>Partitioned DP-CNN</a:t>
            </a:r>
          </a:p>
          <a:p>
            <a:pPr lvl="1"/>
            <a:r>
              <a:rPr lang="en-US" dirty="0"/>
              <a:t>Large batch size: large DP noise</a:t>
            </a:r>
          </a:p>
          <a:p>
            <a:pPr lvl="1"/>
            <a:r>
              <a:rPr lang="en-US" dirty="0"/>
              <a:t>4.1% accuracy loss when </a:t>
            </a:r>
            <a:r>
              <a:rPr lang="en-US" i="1" dirty="0"/>
              <a:t>N</a:t>
            </a:r>
            <a:r>
              <a:rPr lang="en-US" dirty="0"/>
              <a:t> is from 32 to 128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Smaller batch size desired, but more frequent communications and more overhead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C3DA41-84DA-1C4A-9A57-C0746AFCF5F9}"/>
              </a:ext>
            </a:extLst>
          </p:cNvPr>
          <p:cNvSpPr txBox="1"/>
          <p:nvPr/>
        </p:nvSpPr>
        <p:spPr>
          <a:xfrm>
            <a:off x="8001000" y="2209833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</a:t>
            </a:r>
            <a:r>
              <a:rPr lang="el-GR" sz="2400" dirty="0"/>
              <a:t>ε</a:t>
            </a:r>
            <a:r>
              <a:rPr lang="en-US" sz="2400" dirty="0"/>
              <a:t> = 2)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6F61DC-F8E1-0F4B-B716-B7C8FEB8C66A}"/>
                  </a:ext>
                </a:extLst>
              </p:cNvPr>
              <p:cNvSpPr txBox="1"/>
              <p:nvPr/>
            </p:nvSpPr>
            <p:spPr>
              <a:xfrm>
                <a:off x="457200" y="1716393"/>
                <a:ext cx="2819400" cy="8744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Lap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6F61DC-F8E1-0F4B-B716-B7C8FEB8C6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716393"/>
                <a:ext cx="2819400" cy="8744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643208A-53CD-BF4A-8C51-3D1B3A904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4BF-6FCC-491F-9802-599B98E3DFC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68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Conclusion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Collaborative learning for IoT edge devices</a:t>
                </a:r>
              </a:p>
              <a:p>
                <a:pPr lvl="1"/>
                <a:r>
                  <a:rPr lang="en-US" dirty="0"/>
                  <a:t>Trains different stages of a CNN at the edge devices and the cloud coordinator</a:t>
                </a:r>
              </a:p>
              <a:p>
                <a:pPr lvl="1"/>
                <a:r>
                  <a:rPr lang="en-US" dirty="0"/>
                  <a:t>Adds noises for preserving DP of features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Partitioned DP-CNN has 3% classification accuracy drop when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/>
                  <a:t> is down to 2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72588-1AA7-A146-A744-52274131F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4BF-6FCC-491F-9802-599B98E3DFC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73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948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129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Blind Monks Appraising an Elephant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5400" y="6248400"/>
            <a:ext cx="3720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 </a:t>
            </a:r>
            <a:r>
              <a:rPr lang="en-US" sz="1600" b="1" dirty="0" err="1"/>
              <a:t>wkiyo</a:t>
            </a:r>
            <a:r>
              <a:rPr lang="en-US" sz="1600" b="1" dirty="0"/>
              <a:t>-e by </a:t>
            </a:r>
            <a:r>
              <a:rPr lang="en-US" sz="1600" b="1" dirty="0" err="1"/>
              <a:t>Hanabusa</a:t>
            </a:r>
            <a:r>
              <a:rPr lang="en-US" sz="1600" b="1" dirty="0"/>
              <a:t> </a:t>
            </a:r>
            <a:r>
              <a:rPr lang="en-US" sz="1600" b="1" dirty="0" err="1"/>
              <a:t>Itcho</a:t>
            </a:r>
            <a:r>
              <a:rPr lang="en-US" sz="1600" b="1" dirty="0"/>
              <a:t> (1652-1724)</a:t>
            </a:r>
          </a:p>
        </p:txBody>
      </p:sp>
    </p:spTree>
    <p:extLst>
      <p:ext uri="{BB962C8B-B14F-4D97-AF65-F5344CB8AC3E}">
        <p14:creationId xmlns:p14="http://schemas.microsoft.com/office/powerpoint/2010/main" val="3764157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Collaborative Learning in IoT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62400"/>
            <a:ext cx="8229600" cy="2819400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IoT</a:t>
            </a:r>
            <a:r>
              <a:rPr lang="en-US" dirty="0"/>
              <a:t> will be a main data generation infrastructure</a:t>
            </a:r>
          </a:p>
          <a:p>
            <a:pPr lvl="1"/>
            <a:r>
              <a:rPr lang="en-US" dirty="0"/>
              <a:t>Each edge device observes a small portion of the process to be learned</a:t>
            </a:r>
          </a:p>
          <a:p>
            <a:r>
              <a:rPr lang="en-US" dirty="0"/>
              <a:t>Collaborative learning</a:t>
            </a:r>
          </a:p>
          <a:p>
            <a:pPr lvl="1"/>
            <a:r>
              <a:rPr lang="en-US" dirty="0"/>
              <a:t>Each </a:t>
            </a:r>
            <a:r>
              <a:rPr lang="en-US" b="1" dirty="0">
                <a:solidFill>
                  <a:srgbClr val="C00000"/>
                </a:solidFill>
              </a:rPr>
              <a:t>participant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contributes info (raw data or features) and enjoy improved machine intelligence in return</a:t>
            </a:r>
          </a:p>
          <a:p>
            <a:pPr lvl="1"/>
            <a:r>
              <a:rPr lang="en-US" dirty="0"/>
              <a:t>A powerful </a:t>
            </a:r>
            <a:r>
              <a:rPr lang="en-US" b="1" dirty="0">
                <a:solidFill>
                  <a:srgbClr val="C00000"/>
                </a:solidFill>
              </a:rPr>
              <a:t>coordinator</a:t>
            </a:r>
            <a:r>
              <a:rPr lang="en-US" dirty="0"/>
              <a:t> fuses info from participants for intelligence of a crowd</a:t>
            </a:r>
          </a:p>
          <a:p>
            <a:pPr lvl="1"/>
            <a:r>
              <a:rPr lang="en-US" dirty="0"/>
              <a:t>But, concern of privacy leak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BEAE95-E8F2-7942-85E0-BC9EA4D1F122}"/>
              </a:ext>
            </a:extLst>
          </p:cNvPr>
          <p:cNvGrpSpPr/>
          <p:nvPr/>
        </p:nvGrpSpPr>
        <p:grpSpPr>
          <a:xfrm>
            <a:off x="1600200" y="1524000"/>
            <a:ext cx="5943600" cy="2320971"/>
            <a:chOff x="1600200" y="1524000"/>
            <a:chExt cx="5943600" cy="232097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524000"/>
              <a:ext cx="5943600" cy="23209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A14462-B7FD-5A4C-ADC3-02FB177F185E}"/>
                </a:ext>
              </a:extLst>
            </p:cNvPr>
            <p:cNvSpPr txBox="1"/>
            <p:nvPr/>
          </p:nvSpPr>
          <p:spPr>
            <a:xfrm rot="767224">
              <a:off x="2639353" y="1903713"/>
              <a:ext cx="22241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Info for training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8A19B51-890A-144C-8900-7BB9CD9D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5389" y="1544729"/>
              <a:ext cx="601343" cy="4254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2CDF49-1D5F-234C-BF90-21B831313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4133" y="2233005"/>
              <a:ext cx="601343" cy="4254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B402F9B-1403-6849-A4A2-D8342B549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5388" y="3146588"/>
              <a:ext cx="601343" cy="425450"/>
            </a:xfrm>
            <a:prstGeom prst="rect">
              <a:avLst/>
            </a:prstGeom>
          </p:spPr>
        </p:pic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6F93F58-9239-BB4D-9552-664267B6D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4BF-6FCC-491F-9802-599B98E3DF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40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Privacy-Preserving Collaborative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Distributed machine learning</a:t>
            </a:r>
          </a:p>
          <a:p>
            <a:pPr lvl="1"/>
            <a:r>
              <a:rPr lang="en-US" dirty="0"/>
              <a:t>Crowd-ML: collaborative shallow learning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[ICDCS’15]</a:t>
            </a:r>
          </a:p>
          <a:p>
            <a:pPr lvl="1"/>
            <a:r>
              <a:rPr lang="en-US" dirty="0"/>
              <a:t>Collaborative deep learning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[CCS’15]</a:t>
            </a:r>
            <a:r>
              <a:rPr lang="en-US" dirty="0"/>
              <a:t> and </a:t>
            </a:r>
            <a:r>
              <a:rPr lang="en-US" dirty="0" err="1"/>
              <a:t>homomorphic</a:t>
            </a:r>
            <a:r>
              <a:rPr lang="en-US" dirty="0"/>
              <a:t> encryption enhancement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[TIFS’18]</a:t>
            </a:r>
          </a:p>
          <a:p>
            <a:pPr lvl="1"/>
            <a:r>
              <a:rPr lang="en-US" dirty="0"/>
              <a:t>Federated learning by Google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[arXiv’16]</a:t>
            </a:r>
            <a:r>
              <a:rPr lang="en-US" dirty="0"/>
              <a:t> and secure aggregation enhancement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[CCS’17]</a:t>
            </a:r>
          </a:p>
          <a:p>
            <a:pPr lvl="1"/>
            <a:r>
              <a:rPr lang="en-US" dirty="0"/>
              <a:t>Drawbacks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No rigorous definition of privacy or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Cryptographic primitives incur high computation complexity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7782B-DB49-AA4A-AFE3-6D5E3B81C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4BF-6FCC-491F-9802-599B98E3DF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610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Privacy-Preserving Collaborative Learning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Training data encryption/obfuscation</a:t>
            </a:r>
          </a:p>
          <a:p>
            <a:pPr lvl="1"/>
            <a:r>
              <a:rPr lang="en-US" dirty="0" err="1"/>
              <a:t>Homomorphic</a:t>
            </a:r>
            <a:r>
              <a:rPr lang="en-US" dirty="0"/>
              <a:t> encryption on training and testing data, Microsoft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[ICISC’12]</a:t>
            </a:r>
            <a:br>
              <a:rPr lang="en-US" dirty="0"/>
            </a:br>
            <a:r>
              <a:rPr lang="en-US" i="1" dirty="0">
                <a:solidFill>
                  <a:srgbClr val="0432FF"/>
                </a:solidFill>
              </a:rPr>
              <a:t>Too compute-intensive for edge devices</a:t>
            </a:r>
          </a:p>
          <a:p>
            <a:pPr lvl="1"/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Random Gaussian projection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[TKDE’06, Computer Networks’18]</a:t>
            </a:r>
            <a:br>
              <a:rPr lang="en-US" dirty="0"/>
            </a:br>
            <a:r>
              <a:rPr lang="en-US" i="1" dirty="0">
                <a:solidFill>
                  <a:srgbClr val="0432FF"/>
                </a:solidFill>
              </a:rPr>
              <a:t>Only considers a single node, vulnerable to collusion</a:t>
            </a:r>
          </a:p>
          <a:p>
            <a:pPr lvl="1"/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Random Gaussian projection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[SenSys’12]</a:t>
            </a:r>
            <a:br>
              <a:rPr lang="en-US" dirty="0"/>
            </a:br>
            <a:r>
              <a:rPr lang="en-US" i="1" dirty="0">
                <a:solidFill>
                  <a:srgbClr val="0432FF"/>
                </a:solidFill>
              </a:rPr>
              <a:t>Only applicable to distance-based shallow learning, a clear privacy vulnerability*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6197025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 L. Jiang, R. Tan, X. Lou, and G. Lin. On Lightweight Privacy-Preserving Collaborative Learning for Internet-of-Things Objects. IoTDI’19.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6CBB27-EF62-1C48-B8A7-DC76DAA5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4BF-6FCC-491F-9802-599B98E3DF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71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Other Related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Privacy-preserving inference outsourcing</a:t>
            </a:r>
          </a:p>
          <a:p>
            <a:pPr lvl="1"/>
            <a:r>
              <a:rPr lang="en-US" dirty="0" err="1"/>
              <a:t>CryptoNets</a:t>
            </a:r>
            <a:r>
              <a:rPr lang="en-US" dirty="0"/>
              <a:t> by Microsoft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[ICML’16]</a:t>
            </a:r>
            <a:r>
              <a:rPr lang="en-US" dirty="0"/>
              <a:t> and follow-up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[IACR’17]</a:t>
            </a:r>
          </a:p>
          <a:p>
            <a:pPr lvl="1"/>
            <a:r>
              <a:rPr lang="en-US" dirty="0"/>
              <a:t>Plaintext training data, homomorphically encrypted inference data: </a:t>
            </a:r>
            <a:r>
              <a:rPr lang="en-US" i="1" dirty="0">
                <a:solidFill>
                  <a:srgbClr val="0432FF"/>
                </a:solidFill>
              </a:rPr>
              <a:t>Protect inference data</a:t>
            </a:r>
          </a:p>
          <a:p>
            <a:pPr lvl="1"/>
            <a:endParaRPr lang="en-US" dirty="0"/>
          </a:p>
          <a:p>
            <a:r>
              <a:rPr lang="en-US" dirty="0"/>
              <a:t>Differentially private machine learning</a:t>
            </a:r>
          </a:p>
          <a:p>
            <a:pPr lvl="1"/>
            <a:r>
              <a:rPr lang="en-US" dirty="0"/>
              <a:t>By Google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[CCS’16]</a:t>
            </a:r>
          </a:p>
          <a:p>
            <a:pPr lvl="1"/>
            <a:r>
              <a:rPr lang="en-US" dirty="0"/>
              <a:t>Plaintext training data, gradients perturbed by DP noises: </a:t>
            </a:r>
            <a:r>
              <a:rPr lang="en-US" i="1" dirty="0">
                <a:solidFill>
                  <a:srgbClr val="0432FF"/>
                </a:solidFill>
              </a:rPr>
              <a:t>Protect training data after trained model is released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CFF36-7DA9-8C4F-9C1E-99439B158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4BF-6FCC-491F-9802-599B98E3DF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21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810E3-5A2E-8D46-8962-C8628DBF3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86CCF-AFF1-8E46-A9F8-F6032E694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 &amp; Related Work</a:t>
            </a:r>
          </a:p>
          <a:p>
            <a:r>
              <a:rPr lang="en-US" dirty="0"/>
              <a:t>Objective &amp; Approach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Evaluation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64EE3-862B-684A-AA63-2C2258B89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4BF-6FCC-491F-9802-599B98E3DF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49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88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971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Privacy model</a:t>
            </a:r>
          </a:p>
          <a:p>
            <a:pPr lvl="1"/>
            <a:r>
              <a:rPr lang="en-US" dirty="0"/>
              <a:t>Differential privacy of the participant’s contributed info for training against </a:t>
            </a:r>
            <a:r>
              <a:rPr lang="en-US" i="1" dirty="0">
                <a:solidFill>
                  <a:srgbClr val="0432FF"/>
                </a:solidFill>
              </a:rPr>
              <a:t>honest-but-curious</a:t>
            </a:r>
            <a:r>
              <a:rPr lang="en-US" dirty="0"/>
              <a:t> coordinator</a:t>
            </a:r>
          </a:p>
          <a:p>
            <a:pPr lvl="1"/>
            <a:r>
              <a:rPr lang="en-US" dirty="0"/>
              <a:t>Participants don’t expect label privacy</a:t>
            </a:r>
          </a:p>
          <a:p>
            <a:pPr lvl="1"/>
            <a:endParaRPr lang="en-US" dirty="0"/>
          </a:p>
          <a:p>
            <a:r>
              <a:rPr lang="en-US" dirty="0"/>
              <a:t>Other consideration</a:t>
            </a:r>
          </a:p>
          <a:p>
            <a:pPr lvl="1"/>
            <a:r>
              <a:rPr lang="en-US" dirty="0"/>
              <a:t>Support anonymity</a:t>
            </a:r>
            <a:br>
              <a:rPr lang="en-US" dirty="0"/>
            </a:br>
            <a:r>
              <a:rPr lang="en-US" dirty="0"/>
              <a:t>Coordinator does not need the ID of the participant for a received piece of info for training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416421-31B9-F14D-BCA9-0171A66A5434}"/>
              </a:ext>
            </a:extLst>
          </p:cNvPr>
          <p:cNvGrpSpPr/>
          <p:nvPr/>
        </p:nvGrpSpPr>
        <p:grpSpPr>
          <a:xfrm>
            <a:off x="1600200" y="1108029"/>
            <a:ext cx="5943600" cy="2320971"/>
            <a:chOff x="1600200" y="1524000"/>
            <a:chExt cx="5943600" cy="2320971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7E5A7325-96EF-9343-ABB1-3C75C756C5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524000"/>
              <a:ext cx="5943600" cy="23209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34FC82-E4CE-824F-A1B5-5E65F90819BC}"/>
                </a:ext>
              </a:extLst>
            </p:cNvPr>
            <p:cNvSpPr txBox="1"/>
            <p:nvPr/>
          </p:nvSpPr>
          <p:spPr>
            <a:xfrm rot="767224">
              <a:off x="2639353" y="1903713"/>
              <a:ext cx="22241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Info for training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D40966-C9C0-7548-9229-2A1B1293E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5389" y="1544729"/>
              <a:ext cx="601343" cy="42545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D100D97-6641-2745-AB57-EB0E4219D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4133" y="2233005"/>
              <a:ext cx="601343" cy="4254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0AA70D1-26B8-344B-A520-5B28CB0F1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5388" y="3146588"/>
              <a:ext cx="601343" cy="425450"/>
            </a:xfrm>
            <a:prstGeom prst="rect">
              <a:avLst/>
            </a:prstGeom>
          </p:spPr>
        </p:pic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2950331-BD54-8140-9AD6-DE8E85105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4BF-6FCC-491F-9802-599B98E3DF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07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834BE5-96BE-7D40-B5C0-F09FF7807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968188"/>
            <a:ext cx="3429000" cy="2537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E8D7DB-E69E-D34A-A43D-709BB732B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Partitioned CNN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A6F81-82C6-B34E-BE20-6993BD60E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57637"/>
            <a:ext cx="8229600" cy="22907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Participant trains conv layers; coordinator trains dense layers</a:t>
            </a:r>
          </a:p>
          <a:p>
            <a:pPr lvl="1"/>
            <a:r>
              <a:rPr lang="en-US" dirty="0"/>
              <a:t>Only features (less data volume) and labels are transmitted</a:t>
            </a:r>
          </a:p>
          <a:p>
            <a:pPr lvl="1"/>
            <a:r>
              <a:rPr lang="en-US" dirty="0"/>
              <a:t>Participants send features in batches</a:t>
            </a:r>
          </a:p>
          <a:p>
            <a:pPr lvl="1"/>
            <a:r>
              <a:rPr lang="en-US" dirty="0"/>
              <a:t>Training loss is fed back to all participants that will update and maintain identical conv layers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9C56C5-B67E-2149-9F49-5872E7344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82" y="1435101"/>
            <a:ext cx="5551118" cy="1876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4FC2F9-047D-5A48-BA0B-76850B50F9EC}"/>
              </a:ext>
            </a:extLst>
          </p:cNvPr>
          <p:cNvSpPr txBox="1"/>
          <p:nvPr/>
        </p:nvSpPr>
        <p:spPr>
          <a:xfrm>
            <a:off x="0" y="6481763"/>
            <a:ext cx="3810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Towardsdatascience.com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5B4183-CF50-D445-90D1-6BA3C17E19EE}"/>
              </a:ext>
            </a:extLst>
          </p:cNvPr>
          <p:cNvCxnSpPr>
            <a:cxnSpLocks/>
          </p:cNvCxnSpPr>
          <p:nvPr/>
        </p:nvCxnSpPr>
        <p:spPr>
          <a:xfrm>
            <a:off x="4343400" y="1295400"/>
            <a:ext cx="0" cy="2156333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1E00047-60B3-FA4F-B275-AFE1DCCA141C}"/>
              </a:ext>
            </a:extLst>
          </p:cNvPr>
          <p:cNvSpPr txBox="1"/>
          <p:nvPr/>
        </p:nvSpPr>
        <p:spPr>
          <a:xfrm>
            <a:off x="2667000" y="1384301"/>
            <a:ext cx="123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participant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AC164E-E18D-5E44-9618-C8EBB5A24B0A}"/>
              </a:ext>
            </a:extLst>
          </p:cNvPr>
          <p:cNvSpPr txBox="1"/>
          <p:nvPr/>
        </p:nvSpPr>
        <p:spPr>
          <a:xfrm>
            <a:off x="4413719" y="1384301"/>
            <a:ext cx="130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coordinator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B8C7399-B6A4-D949-A1C8-5F31E29AF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4BF-6FCC-491F-9802-599B98E3DF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95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672</Words>
  <Application>Microsoft Macintosh PowerPoint</Application>
  <PresentationFormat>On-screen Show (4:3)</PresentationFormat>
  <Paragraphs>140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宋体</vt:lpstr>
      <vt:lpstr>Arial</vt:lpstr>
      <vt:lpstr>Calibri</vt:lpstr>
      <vt:lpstr>Cambria Math</vt:lpstr>
      <vt:lpstr>Office Theme</vt:lpstr>
      <vt:lpstr>Microsoft Equation 3.0</vt:lpstr>
      <vt:lpstr>Differentially Private Collaborative Learning for the IoT Edge</vt:lpstr>
      <vt:lpstr>Blind Monks Appraising an Elephant</vt:lpstr>
      <vt:lpstr>Collaborative Learning in IoT</vt:lpstr>
      <vt:lpstr>Privacy-Preserving Collaborative Learning</vt:lpstr>
      <vt:lpstr>Privacy-Preserving Collaborative Learning (cont’d)</vt:lpstr>
      <vt:lpstr>Other Related Work</vt:lpstr>
      <vt:lpstr>Outline</vt:lpstr>
      <vt:lpstr>Objective</vt:lpstr>
      <vt:lpstr>Partitioned CNN Training</vt:lpstr>
      <vt:lpstr>Differential Privacy (DP)</vt:lpstr>
      <vt:lpstr>DP Implementation</vt:lpstr>
      <vt:lpstr>Batch Normalization (BN)</vt:lpstr>
      <vt:lpstr>Global Sensitivity &amp; DP-CNN</vt:lpstr>
      <vt:lpstr>Outline</vt:lpstr>
      <vt:lpstr>Performance Evaluation</vt:lpstr>
      <vt:lpstr>Impact of DP Noises</vt:lpstr>
      <vt:lpstr>Impact of Batch Size</vt:lpstr>
      <vt:lpstr>Conclusion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Lightweight Privacy-Preserving Collaborative Learning for IoT Objects</dc:title>
  <dc:creator>crossover</dc:creator>
  <cp:lastModifiedBy>Microsoft Office User</cp:lastModifiedBy>
  <cp:revision>147</cp:revision>
  <dcterms:created xsi:type="dcterms:W3CDTF">2018-12-17T00:34:33Z</dcterms:created>
  <dcterms:modified xsi:type="dcterms:W3CDTF">2019-02-24T03:44:04Z</dcterms:modified>
</cp:coreProperties>
</file>